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  <p:sldMasterId id="2147483669" r:id="rId2"/>
  </p:sldMasterIdLst>
  <p:notesMasterIdLst>
    <p:notesMasterId r:id="rId2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80" r:id="rId21"/>
    <p:sldId id="281" r:id="rId22"/>
  </p:sldIdLst>
  <p:sldSz cx="12196763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oolsey_Fire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:notes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872ee773c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4872ee773c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486e81dc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486e81dc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improve firefighting resource management near cities and villages</a:t>
            </a:r>
            <a:endParaRPr/>
          </a:p>
        </p:txBody>
      </p:sp>
      <p:sp>
        <p:nvSpPr>
          <p:cNvPr id="259" name="Google Shape;259;g486e81dcf2_0_0:notes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86ddda4e9_2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486ddda4e9_2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050" u="sng">
                <a:solidFill>
                  <a:srgbClr val="0B0080"/>
                </a:solidFill>
                <a:highlight>
                  <a:srgbClr val="F8F9FA"/>
                </a:highlight>
                <a:hlinkClick r:id="rId3"/>
              </a:rPr>
              <a:t>Woolsey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hundreds of casualties, thousands abandoned and fled homes and businesses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 of now no conclusion on cause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Supra-Mediterranean weather</a:t>
            </a:r>
            <a:endParaRPr sz="120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recorded in a span of 2 years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(total 517 incidents)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quite a lot of detail</a:t>
            </a:r>
            <a:endParaRPr/>
          </a:p>
        </p:txBody>
      </p:sp>
      <p:sp>
        <p:nvSpPr>
          <p:cNvPr id="153" name="Google Shape;1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represent the moisture content of shallow and deep organic layers, which affect fire intensity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Plot of intensity of fires at different co-ordinates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intensity(ln(x+1))</a:t>
            </a:r>
            <a:endParaRPr/>
          </a:p>
        </p:txBody>
      </p:sp>
      <p:sp>
        <p:nvSpPr>
          <p:cNvPr id="202" name="Google Shape;2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7561" cy="4525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ctrTitle"/>
          </p:nvPr>
        </p:nvSpPr>
        <p:spPr>
          <a:xfrm>
            <a:off x="914400" y="2130425"/>
            <a:ext cx="10367963" cy="1470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9162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11413490" y="6333134"/>
            <a:ext cx="732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2390775" y="4800600"/>
            <a:ext cx="73185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>
            <a:spLocks noGrp="1"/>
          </p:cNvSpPr>
          <p:nvPr>
            <p:ph type="pic" idx="2"/>
          </p:nvPr>
        </p:nvSpPr>
        <p:spPr>
          <a:xfrm>
            <a:off x="2390775" y="612775"/>
            <a:ext cx="73185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1"/>
          </p:nvPr>
        </p:nvSpPr>
        <p:spPr>
          <a:xfrm>
            <a:off x="2390775" y="5367337"/>
            <a:ext cx="73185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609600" y="273050"/>
            <a:ext cx="40131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4768850" y="273050"/>
            <a:ext cx="68184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609600" y="1435100"/>
            <a:ext cx="40131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6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7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body" idx="1"/>
          </p:nvPr>
        </p:nvSpPr>
        <p:spPr>
          <a:xfrm>
            <a:off x="609600" y="1535112"/>
            <a:ext cx="53895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95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3"/>
          </p:nvPr>
        </p:nvSpPr>
        <p:spPr>
          <a:xfrm>
            <a:off x="6196012" y="1535112"/>
            <a:ext cx="5391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4"/>
          </p:nvPr>
        </p:nvSpPr>
        <p:spPr>
          <a:xfrm>
            <a:off x="6196012" y="2174875"/>
            <a:ext cx="53910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项内容" type="twoObj">
  <p:cSld name="TWO_OBJECT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6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4117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2"/>
          </p:nvPr>
        </p:nvSpPr>
        <p:spPr>
          <a:xfrm>
            <a:off x="6173787" y="1600200"/>
            <a:ext cx="54135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963612" y="4406900"/>
            <a:ext cx="103665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963612" y="2906713"/>
            <a:ext cx="103665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6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7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和文本" type="vertTitleAndTx">
  <p:cSld name="VERTICAL_TITLE_AND_VERTICAL_TEX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 rot="5400000">
            <a:off x="7606506" y="2145506"/>
            <a:ext cx="5218112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 rot="5400000">
            <a:off x="2041525" y="-523874"/>
            <a:ext cx="5218112" cy="808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ctrTitle"/>
          </p:nvPr>
        </p:nvSpPr>
        <p:spPr>
          <a:xfrm>
            <a:off x="914400" y="2130425"/>
            <a:ext cx="103680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92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本" type="vertTx">
  <p:cSld name="VERTICAL_TEX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 rot="5400000">
            <a:off x="3835399" y="-1625599"/>
            <a:ext cx="4525961" cy="10977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2390775" y="4800600"/>
            <a:ext cx="7318375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>
            <a:spLocks noGrp="1"/>
          </p:cNvSpPr>
          <p:nvPr>
            <p:ph type="pic" idx="2"/>
          </p:nvPr>
        </p:nvSpPr>
        <p:spPr>
          <a:xfrm>
            <a:off x="2390775" y="612775"/>
            <a:ext cx="7318375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2390775" y="5367337"/>
            <a:ext cx="7318375" cy="80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609600" y="273050"/>
            <a:ext cx="4013200" cy="1162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4768850" y="273050"/>
            <a:ext cx="6818312" cy="5853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2"/>
          </p:nvPr>
        </p:nvSpPr>
        <p:spPr>
          <a:xfrm>
            <a:off x="609600" y="1435100"/>
            <a:ext cx="4013200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756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609600" y="1535112"/>
            <a:ext cx="5389562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9562" cy="395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3"/>
          </p:nvPr>
        </p:nvSpPr>
        <p:spPr>
          <a:xfrm>
            <a:off x="6196012" y="1535112"/>
            <a:ext cx="5391149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4"/>
          </p:nvPr>
        </p:nvSpPr>
        <p:spPr>
          <a:xfrm>
            <a:off x="6196012" y="2174875"/>
            <a:ext cx="5391149" cy="395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项内容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411787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6173787" y="1600200"/>
            <a:ext cx="5413375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963612" y="4406900"/>
            <a:ext cx="10366375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963612" y="2906713"/>
            <a:ext cx="10366375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7561" cy="4525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6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7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ldNum" idx="12"/>
          </p:nvPr>
        </p:nvSpPr>
        <p:spPr>
          <a:xfrm>
            <a:off x="11413490" y="6333134"/>
            <a:ext cx="732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3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-6350"/>
            <a:ext cx="1219674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3"/>
          <p:cNvSpPr/>
          <p:nvPr/>
        </p:nvSpPr>
        <p:spPr>
          <a:xfrm>
            <a:off x="5358230" y="5916742"/>
            <a:ext cx="373061" cy="31817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87673" y="61224"/>
                </a:moveTo>
                <a:lnTo>
                  <a:pt x="87673" y="44816"/>
                </a:lnTo>
                <a:cubicBezTo>
                  <a:pt x="87673" y="40408"/>
                  <a:pt x="80326" y="40163"/>
                  <a:pt x="80326" y="44816"/>
                </a:cubicBezTo>
                <a:lnTo>
                  <a:pt x="80326" y="61224"/>
                </a:lnTo>
                <a:cubicBezTo>
                  <a:pt x="80326" y="72000"/>
                  <a:pt x="71510" y="80816"/>
                  <a:pt x="60489" y="80816"/>
                </a:cubicBezTo>
                <a:cubicBezTo>
                  <a:pt x="60489" y="80816"/>
                  <a:pt x="60244" y="80816"/>
                  <a:pt x="60244" y="80816"/>
                </a:cubicBezTo>
                <a:lnTo>
                  <a:pt x="60000" y="80816"/>
                </a:lnTo>
                <a:cubicBezTo>
                  <a:pt x="59755" y="80816"/>
                  <a:pt x="59755" y="80816"/>
                  <a:pt x="59510" y="80816"/>
                </a:cubicBezTo>
                <a:cubicBezTo>
                  <a:pt x="48489" y="80816"/>
                  <a:pt x="39673" y="72000"/>
                  <a:pt x="39673" y="61224"/>
                </a:cubicBezTo>
                <a:lnTo>
                  <a:pt x="39673" y="44816"/>
                </a:lnTo>
                <a:cubicBezTo>
                  <a:pt x="39673" y="40408"/>
                  <a:pt x="32326" y="40163"/>
                  <a:pt x="32326" y="44816"/>
                </a:cubicBezTo>
                <a:cubicBezTo>
                  <a:pt x="32326" y="47020"/>
                  <a:pt x="32326" y="61224"/>
                  <a:pt x="32326" y="61224"/>
                </a:cubicBezTo>
                <a:cubicBezTo>
                  <a:pt x="32326" y="74938"/>
                  <a:pt x="42367" y="86204"/>
                  <a:pt x="55591" y="87918"/>
                </a:cubicBezTo>
                <a:lnTo>
                  <a:pt x="55591" y="99673"/>
                </a:lnTo>
                <a:lnTo>
                  <a:pt x="39183" y="104326"/>
                </a:lnTo>
                <a:lnTo>
                  <a:pt x="81061" y="104326"/>
                </a:lnTo>
                <a:lnTo>
                  <a:pt x="64408" y="99673"/>
                </a:lnTo>
                <a:lnTo>
                  <a:pt x="64408" y="88163"/>
                </a:lnTo>
                <a:cubicBezTo>
                  <a:pt x="77632" y="86204"/>
                  <a:pt x="87673" y="74938"/>
                  <a:pt x="87673" y="61224"/>
                </a:cubicBezTo>
                <a:close/>
                <a:moveTo>
                  <a:pt x="59755" y="73959"/>
                </a:moveTo>
                <a:cubicBezTo>
                  <a:pt x="59755" y="73959"/>
                  <a:pt x="60000" y="73959"/>
                  <a:pt x="60000" y="73959"/>
                </a:cubicBezTo>
                <a:cubicBezTo>
                  <a:pt x="60000" y="73959"/>
                  <a:pt x="60244" y="73959"/>
                  <a:pt x="60244" y="73959"/>
                </a:cubicBezTo>
                <a:cubicBezTo>
                  <a:pt x="67591" y="73959"/>
                  <a:pt x="73469" y="68081"/>
                  <a:pt x="73469" y="60734"/>
                </a:cubicBezTo>
                <a:lnTo>
                  <a:pt x="73469" y="28897"/>
                </a:lnTo>
                <a:cubicBezTo>
                  <a:pt x="73469" y="21551"/>
                  <a:pt x="67591" y="15673"/>
                  <a:pt x="60244" y="15673"/>
                </a:cubicBezTo>
                <a:cubicBezTo>
                  <a:pt x="60244" y="15673"/>
                  <a:pt x="60000" y="15673"/>
                  <a:pt x="60000" y="15673"/>
                </a:cubicBezTo>
                <a:cubicBezTo>
                  <a:pt x="60000" y="15673"/>
                  <a:pt x="59755" y="15673"/>
                  <a:pt x="59755" y="15673"/>
                </a:cubicBezTo>
                <a:cubicBezTo>
                  <a:pt x="52408" y="15673"/>
                  <a:pt x="46530" y="21551"/>
                  <a:pt x="46530" y="28897"/>
                </a:cubicBezTo>
                <a:lnTo>
                  <a:pt x="46530" y="60734"/>
                </a:lnTo>
                <a:cubicBezTo>
                  <a:pt x="46530" y="68081"/>
                  <a:pt x="52408" y="73959"/>
                  <a:pt x="59755" y="73959"/>
                </a:cubicBezTo>
                <a:close/>
                <a:moveTo>
                  <a:pt x="60000" y="0"/>
                </a:moveTo>
                <a:cubicBezTo>
                  <a:pt x="93306" y="0"/>
                  <a:pt x="120000" y="26938"/>
                  <a:pt x="120000" y="60000"/>
                </a:cubicBezTo>
                <a:cubicBezTo>
                  <a:pt x="120000" y="93306"/>
                  <a:pt x="93306" y="120000"/>
                  <a:pt x="60000" y="120000"/>
                </a:cubicBezTo>
                <a:cubicBezTo>
                  <a:pt x="26938" y="120000"/>
                  <a:pt x="0" y="93306"/>
                  <a:pt x="0" y="60000"/>
                </a:cubicBezTo>
                <a:cubicBezTo>
                  <a:pt x="0" y="26938"/>
                  <a:pt x="26938" y="0"/>
                  <a:pt x="600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3"/>
          <p:cNvSpPr txBox="1"/>
          <p:nvPr/>
        </p:nvSpPr>
        <p:spPr>
          <a:xfrm>
            <a:off x="5898773" y="5792704"/>
            <a:ext cx="4197600" cy="341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lang="en-US" sz="2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By-Khubim Kumar Chhetri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lang="en-US" sz="2000" b="1" dirty="0">
                <a:solidFill>
                  <a:srgbClr val="FFFFFF"/>
                </a:solidFill>
              </a:rPr>
              <a:t>D00251757,DKIT</a:t>
            </a:r>
            <a:endParaRPr sz="20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3"/>
          <p:cNvSpPr txBox="1"/>
          <p:nvPr/>
        </p:nvSpPr>
        <p:spPr>
          <a:xfrm>
            <a:off x="1015454" y="1450270"/>
            <a:ext cx="10013025" cy="159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Programming for Data Analysis ,Research and Statistics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Forest Fires Based on Meteorological Analysis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3"/>
          <p:cNvSpPr/>
          <p:nvPr/>
        </p:nvSpPr>
        <p:spPr>
          <a:xfrm>
            <a:off x="1" y="784225"/>
            <a:ext cx="1278081" cy="7508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4764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3"/>
          <p:cNvSpPr/>
          <p:nvPr/>
        </p:nvSpPr>
        <p:spPr>
          <a:xfrm>
            <a:off x="1" y="-6350"/>
            <a:ext cx="1723290" cy="13065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1163" y="119999"/>
                </a:lnTo>
                <a:lnTo>
                  <a:pt x="0" y="119999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3"/>
          <p:cNvSpPr/>
          <p:nvPr/>
        </p:nvSpPr>
        <p:spPr>
          <a:xfrm>
            <a:off x="10344150" y="5415281"/>
            <a:ext cx="1851024" cy="144907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9999" y="0"/>
                </a:moveTo>
                <a:lnTo>
                  <a:pt x="119999" y="120000"/>
                </a:lnTo>
                <a:lnTo>
                  <a:pt x="0" y="120000"/>
                </a:lnTo>
                <a:lnTo>
                  <a:pt x="38056" y="0"/>
                </a:lnTo>
                <a:lnTo>
                  <a:pt x="11999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3"/>
          <p:cNvSpPr/>
          <p:nvPr/>
        </p:nvSpPr>
        <p:spPr>
          <a:xfrm>
            <a:off x="10009186" y="5835376"/>
            <a:ext cx="2185986" cy="102897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25899" y="0"/>
                </a:lnTo>
                <a:lnTo>
                  <a:pt x="1200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Geographical A</a:t>
            </a: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nalysis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4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4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4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34" descr="https://lh4.googleusercontent.com/7_R5tQtU1gDm9kZMegnNxTghypueq9g7RjReFx_Zrqik0FxERY5gVMPP4-LSL1qIP9r09S2y3_Ot7Ylnz7zXHK-udAA3sC6YWy_yG5zukHLGoPDnNfKT0EGPcsj8fvvYInEZMaVkkL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14964" y="660749"/>
            <a:ext cx="6202622" cy="301291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4"/>
          <p:cNvSpPr/>
          <p:nvPr/>
        </p:nvSpPr>
        <p:spPr>
          <a:xfrm>
            <a:off x="477900" y="1623639"/>
            <a:ext cx="4579875" cy="2539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500"/>
              <a:buChar char="●"/>
            </a:pPr>
            <a:r>
              <a:rPr lang="en-US" sz="2500" b="1">
                <a:solidFill>
                  <a:schemeClr val="accent6"/>
                </a:solidFill>
              </a:rPr>
              <a:t>Many c</a:t>
            </a:r>
            <a:r>
              <a:rPr lang="en-US" sz="2500" b="1" u="none" strike="noStrike" cap="none">
                <a:solidFill>
                  <a:schemeClr val="accent6"/>
                </a:solidFill>
              </a:rPr>
              <a:t>ities, towns and highway intersections located </a:t>
            </a:r>
            <a:r>
              <a:rPr lang="en-US" sz="2500" b="1">
                <a:solidFill>
                  <a:schemeClr val="accent6"/>
                </a:solidFill>
              </a:rPr>
              <a:t>near the </a:t>
            </a:r>
            <a:r>
              <a:rPr lang="en-US" sz="2500" b="1" u="none" strike="noStrike" cap="none">
                <a:solidFill>
                  <a:schemeClr val="accent6"/>
                </a:solidFill>
              </a:rPr>
              <a:t>southeast region of the park</a:t>
            </a:r>
            <a:endParaRPr sz="2500" b="1"/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500" b="1" u="none" strike="noStrike" cap="none">
              <a:solidFill>
                <a:schemeClr val="accent6"/>
              </a:solidFill>
            </a:endParaRPr>
          </a:p>
          <a:p>
            <a:pPr marL="457200" marR="0" lvl="0" indent="-387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500"/>
              <a:buChar char="●"/>
            </a:pPr>
            <a:r>
              <a:rPr lang="en-US" sz="2500" b="1">
                <a:solidFill>
                  <a:schemeClr val="accent6"/>
                </a:solidFill>
              </a:rPr>
              <a:t>Higher human footprint tends to cause higher intensity and probability of fires.</a:t>
            </a:r>
            <a:endParaRPr sz="2500" b="1">
              <a:solidFill>
                <a:schemeClr val="accent6"/>
              </a:solidFill>
            </a:endParaRPr>
          </a:p>
        </p:txBody>
      </p:sp>
      <p:pic>
        <p:nvPicPr>
          <p:cNvPr id="242" name="Google Shape;242;p34" descr="https://lh4.googleusercontent.com/7_R5tQtU1gDm9kZMegnNxTghypueq9g7RjReFx_Zrqik0FxERY5gVMPP4-LSL1qIP9r09S2y3_Ot7Ylnz7zXHK-udAA3sC6YWy_yG5zukHLGoPDnNfKT0EGPcsj8fvvYInEZMaVkkLE"/>
          <p:cNvPicPr preferRelativeResize="0"/>
          <p:nvPr/>
        </p:nvPicPr>
        <p:blipFill rotWithShape="1">
          <a:blip r:embed="rId3">
            <a:alphaModFix/>
          </a:blip>
          <a:srcRect l="52029" t="48440"/>
          <a:stretch/>
        </p:blipFill>
        <p:spPr>
          <a:xfrm>
            <a:off x="5414975" y="736950"/>
            <a:ext cx="6202602" cy="2848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2563" y="4162796"/>
            <a:ext cx="6855021" cy="2390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4"/>
          <p:cNvPicPr preferRelativeResize="0"/>
          <p:nvPr/>
        </p:nvPicPr>
        <p:blipFill rotWithShape="1">
          <a:blip r:embed="rId4">
            <a:alphaModFix/>
          </a:blip>
          <a:srcRect l="44633" t="10464" r="25302" b="17567"/>
          <a:stretch/>
        </p:blipFill>
        <p:spPr>
          <a:xfrm>
            <a:off x="6556250" y="3721850"/>
            <a:ext cx="3756975" cy="313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Geographical Analysis</a:t>
            </a:r>
            <a:endParaRPr/>
          </a:p>
        </p:txBody>
      </p:sp>
      <p:sp>
        <p:nvSpPr>
          <p:cNvPr id="250" name="Google Shape;250;p35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5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5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5"/>
          <p:cNvSpPr/>
          <p:nvPr/>
        </p:nvSpPr>
        <p:spPr>
          <a:xfrm>
            <a:off x="835072" y="1953677"/>
            <a:ext cx="4456800" cy="19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b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park is prone to smaller</a:t>
            </a:r>
            <a:r>
              <a:rPr lang="en-US" sz="2400" b="1"/>
              <a:t> </a:t>
            </a:r>
            <a:r>
              <a:rPr lang="en-US" sz="2400" b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fires than big ones.</a:t>
            </a:r>
            <a:endParaRPr sz="24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b="1"/>
              <a:t>Small fires are usually a result of irresponsible human behaviors.</a:t>
            </a:r>
            <a:endParaRPr sz="2400" b="1"/>
          </a:p>
        </p:txBody>
      </p:sp>
      <p:pic>
        <p:nvPicPr>
          <p:cNvPr id="254" name="Google Shape;25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3349" y="1319514"/>
            <a:ext cx="5019425" cy="4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5"/>
          <p:cNvSpPr txBox="1"/>
          <p:nvPr/>
        </p:nvSpPr>
        <p:spPr>
          <a:xfrm>
            <a:off x="6629288" y="5253075"/>
            <a:ext cx="43128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1"/>
              <a:t>Large fires: area &gt; 50 ha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6"/>
          <p:cNvSpPr txBox="1"/>
          <p:nvPr/>
        </p:nvSpPr>
        <p:spPr>
          <a:xfrm>
            <a:off x="4691263" y="3912700"/>
            <a:ext cx="8906400" cy="8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/>
          </a:p>
        </p:txBody>
      </p:sp>
      <p:sp>
        <p:nvSpPr>
          <p:cNvPr id="262" name="Google Shape;262;p36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Geographical Analysis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6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36"/>
          <p:cNvSpPr txBox="1"/>
          <p:nvPr/>
        </p:nvSpPr>
        <p:spPr>
          <a:xfrm>
            <a:off x="775225" y="1587375"/>
            <a:ext cx="4496400" cy="3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/>
              <a:t>Higher frequency of fires observed in </a:t>
            </a:r>
            <a:r>
              <a:rPr lang="en-US" sz="2500" b="1">
                <a:solidFill>
                  <a:schemeClr val="lt1"/>
                </a:solidFill>
              </a:rPr>
              <a:t>weekends</a:t>
            </a:r>
            <a:r>
              <a:rPr lang="en-US" sz="2500" b="1"/>
              <a:t> and </a:t>
            </a:r>
            <a:r>
              <a:rPr lang="en-US" sz="2500" b="1">
                <a:solidFill>
                  <a:schemeClr val="lt1"/>
                </a:solidFill>
              </a:rPr>
              <a:t>summer months (mostly holidays)</a:t>
            </a:r>
            <a:endParaRPr sz="2500" b="1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lt1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/>
              <a:t>Areas closer to towns also see a higher frequency in fire occurrence</a:t>
            </a:r>
            <a:endParaRPr sz="2500" b="1"/>
          </a:p>
        </p:txBody>
      </p:sp>
      <p:sp>
        <p:nvSpPr>
          <p:cNvPr id="265" name="Google Shape;265;p36"/>
          <p:cNvSpPr txBox="1"/>
          <p:nvPr/>
        </p:nvSpPr>
        <p:spPr>
          <a:xfrm>
            <a:off x="9481575" y="4982700"/>
            <a:ext cx="48972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1-Mon to 7-Sun</a:t>
            </a:r>
            <a:endParaRPr sz="2200"/>
          </a:p>
        </p:txBody>
      </p:sp>
      <p:pic>
        <p:nvPicPr>
          <p:cNvPr id="266" name="Google Shape;2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6375" y="87300"/>
            <a:ext cx="5492975" cy="31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0950" y="3359250"/>
            <a:ext cx="5492974" cy="343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/>
          <p:nvPr/>
        </p:nvSpPr>
        <p:spPr>
          <a:xfrm>
            <a:off x="3309937" y="1395412"/>
            <a:ext cx="8886900" cy="1881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0" y="120000"/>
                </a:lnTo>
                <a:lnTo>
                  <a:pt x="15997" y="0"/>
                </a:lnTo>
                <a:lnTo>
                  <a:pt x="120000" y="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7"/>
          <p:cNvSpPr/>
          <p:nvPr/>
        </p:nvSpPr>
        <p:spPr>
          <a:xfrm>
            <a:off x="0" y="4075112"/>
            <a:ext cx="5696100" cy="1713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9" y="0"/>
                </a:lnTo>
                <a:lnTo>
                  <a:pt x="97288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7"/>
          <p:cNvSpPr/>
          <p:nvPr/>
        </p:nvSpPr>
        <p:spPr>
          <a:xfrm>
            <a:off x="0" y="2052636"/>
            <a:ext cx="10733100" cy="2981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9015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7"/>
          <p:cNvSpPr/>
          <p:nvPr/>
        </p:nvSpPr>
        <p:spPr>
          <a:xfrm>
            <a:off x="11231561" y="1908175"/>
            <a:ext cx="557100" cy="9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6662" y="45474"/>
                </a:moveTo>
                <a:lnTo>
                  <a:pt x="120000" y="60051"/>
                </a:lnTo>
                <a:lnTo>
                  <a:pt x="96662" y="74525"/>
                </a:lnTo>
                <a:lnTo>
                  <a:pt x="23337" y="120000"/>
                </a:lnTo>
                <a:lnTo>
                  <a:pt x="0" y="105526"/>
                </a:lnTo>
                <a:lnTo>
                  <a:pt x="73324" y="60051"/>
                </a:lnTo>
                <a:lnTo>
                  <a:pt x="0" y="14473"/>
                </a:lnTo>
                <a:lnTo>
                  <a:pt x="23337" y="0"/>
                </a:lnTo>
                <a:lnTo>
                  <a:pt x="96662" y="454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7"/>
          <p:cNvSpPr/>
          <p:nvPr/>
        </p:nvSpPr>
        <p:spPr>
          <a:xfrm>
            <a:off x="10591800" y="6049962"/>
            <a:ext cx="1605000" cy="807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38045" y="0"/>
                </a:lnTo>
                <a:lnTo>
                  <a:pt x="120000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7"/>
          <p:cNvSpPr/>
          <p:nvPr/>
        </p:nvSpPr>
        <p:spPr>
          <a:xfrm>
            <a:off x="10301286" y="6208712"/>
            <a:ext cx="1895400" cy="649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25926" y="0"/>
                </a:lnTo>
                <a:lnTo>
                  <a:pt x="1200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7"/>
          <p:cNvSpPr txBox="1"/>
          <p:nvPr/>
        </p:nvSpPr>
        <p:spPr>
          <a:xfrm>
            <a:off x="2402493" y="3225798"/>
            <a:ext cx="8502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Meteorological analysis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endParaRPr sz="4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7"/>
          <p:cNvSpPr txBox="1"/>
          <p:nvPr/>
        </p:nvSpPr>
        <p:spPr>
          <a:xfrm>
            <a:off x="1229821" y="2435223"/>
            <a:ext cx="1276200" cy="22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50"/>
              <a:buFont typeface="Arial"/>
              <a:buNone/>
            </a:pPr>
            <a:r>
              <a:rPr lang="en-US" sz="13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7"/>
          <p:cNvSpPr txBox="1"/>
          <p:nvPr/>
        </p:nvSpPr>
        <p:spPr>
          <a:xfrm>
            <a:off x="490537" y="3813175"/>
            <a:ext cx="8430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Arial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Meteorological analysis in fire cases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8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8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8"/>
          <p:cNvSpPr/>
          <p:nvPr/>
        </p:nvSpPr>
        <p:spPr>
          <a:xfrm>
            <a:off x="1149625" y="1169025"/>
            <a:ext cx="44073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Normal/Gaussian Distribution </a:t>
            </a:r>
            <a:endParaRPr sz="2000" b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0" name="Google Shape;2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1752563"/>
            <a:ext cx="6235350" cy="46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7975" y="1755110"/>
            <a:ext cx="6235349" cy="4616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9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Meteorological analysis in fire cases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9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9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9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0" name="Google Shape;30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900" y="1340137"/>
            <a:ext cx="4399450" cy="473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6175" y="1285950"/>
            <a:ext cx="6894051" cy="484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0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Meteorological analysis in fire cases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0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40"/>
          <p:cNvSpPr txBox="1"/>
          <p:nvPr/>
        </p:nvSpPr>
        <p:spPr>
          <a:xfrm>
            <a:off x="4891961" y="48702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0"/>
          <p:cNvSpPr txBox="1"/>
          <p:nvPr/>
        </p:nvSpPr>
        <p:spPr>
          <a:xfrm>
            <a:off x="343474" y="21713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40"/>
          <p:cNvSpPr txBox="1"/>
          <p:nvPr/>
        </p:nvSpPr>
        <p:spPr>
          <a:xfrm>
            <a:off x="4891961" y="48702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40"/>
          <p:cNvSpPr txBox="1"/>
          <p:nvPr/>
        </p:nvSpPr>
        <p:spPr>
          <a:xfrm>
            <a:off x="-222625" y="645413"/>
            <a:ext cx="126420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Alert of forest fires: </a:t>
            </a:r>
            <a:r>
              <a:rPr lang="en-US" sz="2800" b="1">
                <a:solidFill>
                  <a:srgbClr val="0B5394"/>
                </a:solidFill>
              </a:rPr>
              <a:t>summer/early fall</a:t>
            </a:r>
            <a:r>
              <a:rPr lang="en-US" sz="2800" b="1"/>
              <a:t> + </a:t>
            </a:r>
            <a:r>
              <a:rPr lang="en-US" sz="2800" b="1">
                <a:solidFill>
                  <a:srgbClr val="990000"/>
                </a:solidFill>
              </a:rPr>
              <a:t>[15℃,30℃] </a:t>
            </a:r>
            <a:r>
              <a:rPr lang="en-US" sz="2800" b="1"/>
              <a:t>+ </a:t>
            </a:r>
            <a:r>
              <a:rPr lang="en-US" sz="2800" b="1">
                <a:solidFill>
                  <a:srgbClr val="38761D"/>
                </a:solidFill>
              </a:rPr>
              <a:t>[25%,50%]RH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312" name="Google Shape;31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150" y="1171250"/>
            <a:ext cx="10883375" cy="568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800" y="1010725"/>
            <a:ext cx="11231450" cy="58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1"/>
          <p:cNvSpPr txBox="1"/>
          <p:nvPr/>
        </p:nvSpPr>
        <p:spPr>
          <a:xfrm>
            <a:off x="544499" y="87300"/>
            <a:ext cx="94995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Forest fire indices and m</a:t>
            </a: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eteorological </a:t>
            </a:r>
            <a:r>
              <a:rPr lang="en-US" sz="3000" b="1" i="1">
                <a:solidFill>
                  <a:srgbClr val="333333"/>
                </a:solidFill>
              </a:rPr>
              <a:t>factors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41"/>
          <p:cNvSpPr/>
          <p:nvPr/>
        </p:nvSpPr>
        <p:spPr>
          <a:xfrm>
            <a:off x="0" y="873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1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41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41"/>
          <p:cNvSpPr/>
          <p:nvPr/>
        </p:nvSpPr>
        <p:spPr>
          <a:xfrm>
            <a:off x="3866213" y="6487200"/>
            <a:ext cx="4688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/>
              <a:t>DMC (Duff Moisture Code) </a:t>
            </a:r>
            <a:endParaRPr sz="2500" b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41"/>
          <p:cNvSpPr txBox="1"/>
          <p:nvPr/>
        </p:nvSpPr>
        <p:spPr>
          <a:xfrm>
            <a:off x="-94325" y="11100"/>
            <a:ext cx="12196800" cy="16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990000"/>
                </a:solidFill>
              </a:rPr>
              <a:t>DMC </a:t>
            </a:r>
            <a:r>
              <a:rPr lang="en-US" sz="2800" b="1"/>
              <a:t>values in the interval </a:t>
            </a:r>
            <a:r>
              <a:rPr lang="en-US" sz="2800" b="1">
                <a:solidFill>
                  <a:srgbClr val="990000"/>
                </a:solidFill>
              </a:rPr>
              <a:t>[80,150] </a:t>
            </a:r>
            <a:r>
              <a:rPr lang="en-US" sz="2800" b="1"/>
              <a:t>are alerts of intense fires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2"/>
          <p:cNvSpPr/>
          <p:nvPr/>
        </p:nvSpPr>
        <p:spPr>
          <a:xfrm>
            <a:off x="3309937" y="1395412"/>
            <a:ext cx="8886900" cy="1881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0" y="120000"/>
                </a:lnTo>
                <a:lnTo>
                  <a:pt x="15997" y="0"/>
                </a:lnTo>
                <a:lnTo>
                  <a:pt x="120000" y="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42"/>
          <p:cNvSpPr/>
          <p:nvPr/>
        </p:nvSpPr>
        <p:spPr>
          <a:xfrm>
            <a:off x="0" y="4075112"/>
            <a:ext cx="5696100" cy="1713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9" y="0"/>
                </a:lnTo>
                <a:lnTo>
                  <a:pt x="97288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42"/>
          <p:cNvSpPr/>
          <p:nvPr/>
        </p:nvSpPr>
        <p:spPr>
          <a:xfrm>
            <a:off x="0" y="2052636"/>
            <a:ext cx="10733100" cy="2981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9015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42"/>
          <p:cNvSpPr/>
          <p:nvPr/>
        </p:nvSpPr>
        <p:spPr>
          <a:xfrm>
            <a:off x="11231561" y="1908175"/>
            <a:ext cx="557100" cy="9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6662" y="45474"/>
                </a:moveTo>
                <a:lnTo>
                  <a:pt x="120000" y="60051"/>
                </a:lnTo>
                <a:lnTo>
                  <a:pt x="96662" y="74525"/>
                </a:lnTo>
                <a:lnTo>
                  <a:pt x="23337" y="120000"/>
                </a:lnTo>
                <a:lnTo>
                  <a:pt x="0" y="105526"/>
                </a:lnTo>
                <a:lnTo>
                  <a:pt x="73324" y="60051"/>
                </a:lnTo>
                <a:lnTo>
                  <a:pt x="0" y="14473"/>
                </a:lnTo>
                <a:lnTo>
                  <a:pt x="23337" y="0"/>
                </a:lnTo>
                <a:lnTo>
                  <a:pt x="96662" y="454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42"/>
          <p:cNvSpPr/>
          <p:nvPr/>
        </p:nvSpPr>
        <p:spPr>
          <a:xfrm>
            <a:off x="10591800" y="6049962"/>
            <a:ext cx="1605000" cy="807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38045" y="0"/>
                </a:lnTo>
                <a:lnTo>
                  <a:pt x="120000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42"/>
          <p:cNvSpPr/>
          <p:nvPr/>
        </p:nvSpPr>
        <p:spPr>
          <a:xfrm>
            <a:off x="10301286" y="6208712"/>
            <a:ext cx="1895400" cy="649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25926" y="0"/>
                </a:lnTo>
                <a:lnTo>
                  <a:pt x="1200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42"/>
          <p:cNvSpPr txBox="1"/>
          <p:nvPr/>
        </p:nvSpPr>
        <p:spPr>
          <a:xfrm>
            <a:off x="2402493" y="3225798"/>
            <a:ext cx="8502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Prediction Model</a:t>
            </a:r>
            <a:endParaRPr sz="4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42"/>
          <p:cNvSpPr txBox="1"/>
          <p:nvPr/>
        </p:nvSpPr>
        <p:spPr>
          <a:xfrm>
            <a:off x="1229821" y="2435223"/>
            <a:ext cx="1276200" cy="22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50"/>
              <a:buFont typeface="Arial"/>
              <a:buNone/>
            </a:pPr>
            <a:r>
              <a:rPr lang="en-US" sz="13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42"/>
          <p:cNvSpPr txBox="1"/>
          <p:nvPr/>
        </p:nvSpPr>
        <p:spPr>
          <a:xfrm>
            <a:off x="490537" y="3813175"/>
            <a:ext cx="8430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Arial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36225" y="433650"/>
            <a:ext cx="4782874" cy="2376001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47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Conclusion and suggestions</a:t>
            </a:r>
            <a:endParaRPr sz="3000" b="1" i="1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47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47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47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47"/>
          <p:cNvSpPr txBox="1"/>
          <p:nvPr/>
        </p:nvSpPr>
        <p:spPr>
          <a:xfrm>
            <a:off x="477899" y="1330855"/>
            <a:ext cx="10696500" cy="53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Anthropic causes of fire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Char char="●"/>
            </a:pPr>
            <a:r>
              <a:rPr lang="en-US" sz="3000" b="1">
                <a:solidFill>
                  <a:schemeClr val="accent6"/>
                </a:solidFill>
              </a:rPr>
              <a:t>Improve firefighting resource</a:t>
            </a:r>
            <a:endParaRPr sz="3000" b="1">
              <a:solidFill>
                <a:schemeClr val="accent6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accent6"/>
                </a:solidFill>
              </a:rPr>
              <a:t>management near cities in certain times of the year</a:t>
            </a:r>
            <a:endParaRPr sz="3000" b="1">
              <a:solidFill>
                <a:schemeClr val="accent6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Char char="●"/>
            </a:pPr>
            <a:r>
              <a:rPr lang="en-US" sz="3000" b="1">
                <a:solidFill>
                  <a:schemeClr val="accent6"/>
                </a:solidFill>
              </a:rPr>
              <a:t>Stay aware and conscious of your actions and   </a:t>
            </a:r>
            <a:endParaRPr sz="3000" b="1">
              <a:solidFill>
                <a:schemeClr val="accent6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accent6"/>
                </a:solidFill>
              </a:rPr>
              <a:t>surroundings</a:t>
            </a:r>
            <a:endParaRPr sz="3000" b="1">
              <a:solidFill>
                <a:schemeClr val="accent6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6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Natural causes of fire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</a:pPr>
            <a:r>
              <a:rPr lang="en-US" sz="3000" b="1"/>
              <a:t>H</a:t>
            </a:r>
            <a:r>
              <a:rPr lang="en-US" sz="3000" b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igh temperature and dry environment </a:t>
            </a:r>
            <a:r>
              <a:rPr lang="en-US" sz="3000" b="1"/>
              <a:t>leads to high risks of fires </a:t>
            </a:r>
            <a:endParaRPr sz="3000" b="1"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</a:pPr>
            <a:r>
              <a:rPr lang="en-US" sz="3000" b="1"/>
              <a:t>F</a:t>
            </a:r>
            <a:r>
              <a:rPr lang="en-US" sz="3000" b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ocus on the Summer and early Fall</a:t>
            </a:r>
            <a:endParaRPr sz="36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/>
          <p:nvPr/>
        </p:nvSpPr>
        <p:spPr>
          <a:xfrm>
            <a:off x="4771515" y="216972"/>
            <a:ext cx="892200" cy="112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22" y="0"/>
                </a:moveTo>
                <a:lnTo>
                  <a:pt x="108477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11522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4608002" y="305872"/>
            <a:ext cx="7139700" cy="70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341" y="0"/>
                </a:moveTo>
                <a:lnTo>
                  <a:pt x="117219" y="0"/>
                </a:lnTo>
                <a:lnTo>
                  <a:pt x="120000" y="27420"/>
                </a:lnTo>
                <a:lnTo>
                  <a:pt x="120000" y="106968"/>
                </a:lnTo>
                <a:cubicBezTo>
                  <a:pt x="120000" y="114162"/>
                  <a:pt x="119391" y="120000"/>
                  <a:pt x="118658" y="120000"/>
                </a:cubicBezTo>
                <a:lnTo>
                  <a:pt x="1341" y="120000"/>
                </a:lnTo>
                <a:cubicBezTo>
                  <a:pt x="608" y="120000"/>
                  <a:pt x="0" y="114162"/>
                  <a:pt x="0" y="106968"/>
                </a:cubicBezTo>
                <a:lnTo>
                  <a:pt x="0" y="13031"/>
                </a:lnTo>
                <a:cubicBezTo>
                  <a:pt x="0" y="5837"/>
                  <a:pt x="608" y="0"/>
                  <a:pt x="1341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8A9A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4"/>
          <p:cNvSpPr txBox="1"/>
          <p:nvPr/>
        </p:nvSpPr>
        <p:spPr>
          <a:xfrm>
            <a:off x="4857240" y="216972"/>
            <a:ext cx="720600" cy="738300"/>
          </a:xfrm>
          <a:prstGeom prst="rect">
            <a:avLst/>
          </a:prstGeom>
          <a:solidFill>
            <a:srgbClr val="009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4"/>
          <p:cNvSpPr/>
          <p:nvPr/>
        </p:nvSpPr>
        <p:spPr>
          <a:xfrm>
            <a:off x="4771515" y="1335493"/>
            <a:ext cx="892200" cy="112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22" y="0"/>
                </a:moveTo>
                <a:lnTo>
                  <a:pt x="108477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11522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4"/>
          <p:cNvSpPr/>
          <p:nvPr/>
        </p:nvSpPr>
        <p:spPr>
          <a:xfrm>
            <a:off x="4608002" y="1424393"/>
            <a:ext cx="7139700" cy="70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341" y="0"/>
                </a:moveTo>
                <a:lnTo>
                  <a:pt x="117219" y="0"/>
                </a:lnTo>
                <a:lnTo>
                  <a:pt x="120000" y="27420"/>
                </a:lnTo>
                <a:lnTo>
                  <a:pt x="120000" y="106968"/>
                </a:lnTo>
                <a:cubicBezTo>
                  <a:pt x="120000" y="114162"/>
                  <a:pt x="119391" y="120000"/>
                  <a:pt x="118658" y="120000"/>
                </a:cubicBezTo>
                <a:lnTo>
                  <a:pt x="1341" y="120000"/>
                </a:lnTo>
                <a:cubicBezTo>
                  <a:pt x="608" y="120000"/>
                  <a:pt x="0" y="114162"/>
                  <a:pt x="0" y="106968"/>
                </a:cubicBezTo>
                <a:lnTo>
                  <a:pt x="0" y="13031"/>
                </a:lnTo>
                <a:cubicBezTo>
                  <a:pt x="0" y="5837"/>
                  <a:pt x="608" y="0"/>
                  <a:pt x="1341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8A9A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4"/>
          <p:cNvSpPr txBox="1"/>
          <p:nvPr/>
        </p:nvSpPr>
        <p:spPr>
          <a:xfrm>
            <a:off x="4857240" y="1335493"/>
            <a:ext cx="720600" cy="738300"/>
          </a:xfrm>
          <a:prstGeom prst="rect">
            <a:avLst/>
          </a:prstGeom>
          <a:solidFill>
            <a:srgbClr val="009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4"/>
          <p:cNvSpPr/>
          <p:nvPr/>
        </p:nvSpPr>
        <p:spPr>
          <a:xfrm>
            <a:off x="4771515" y="2524760"/>
            <a:ext cx="892200" cy="112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22" y="0"/>
                </a:moveTo>
                <a:lnTo>
                  <a:pt x="108477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11522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4"/>
          <p:cNvSpPr/>
          <p:nvPr/>
        </p:nvSpPr>
        <p:spPr>
          <a:xfrm>
            <a:off x="4608002" y="2612073"/>
            <a:ext cx="7139700" cy="70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341" y="0"/>
                </a:moveTo>
                <a:lnTo>
                  <a:pt x="117219" y="0"/>
                </a:lnTo>
                <a:lnTo>
                  <a:pt x="120000" y="27420"/>
                </a:lnTo>
                <a:lnTo>
                  <a:pt x="120000" y="106968"/>
                </a:lnTo>
                <a:cubicBezTo>
                  <a:pt x="120000" y="114162"/>
                  <a:pt x="119391" y="120000"/>
                  <a:pt x="118658" y="120000"/>
                </a:cubicBezTo>
                <a:lnTo>
                  <a:pt x="1341" y="120000"/>
                </a:lnTo>
                <a:cubicBezTo>
                  <a:pt x="608" y="120000"/>
                  <a:pt x="0" y="114162"/>
                  <a:pt x="0" y="106968"/>
                </a:cubicBezTo>
                <a:lnTo>
                  <a:pt x="0" y="13031"/>
                </a:lnTo>
                <a:cubicBezTo>
                  <a:pt x="0" y="5837"/>
                  <a:pt x="608" y="0"/>
                  <a:pt x="1341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8A9A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4"/>
          <p:cNvSpPr txBox="1"/>
          <p:nvPr/>
        </p:nvSpPr>
        <p:spPr>
          <a:xfrm>
            <a:off x="4857240" y="2524760"/>
            <a:ext cx="720600" cy="738300"/>
          </a:xfrm>
          <a:prstGeom prst="rect">
            <a:avLst/>
          </a:prstGeom>
          <a:solidFill>
            <a:srgbClr val="009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4"/>
          <p:cNvSpPr txBox="1"/>
          <p:nvPr/>
        </p:nvSpPr>
        <p:spPr>
          <a:xfrm>
            <a:off x="5787515" y="367785"/>
            <a:ext cx="523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750"/>
              <a:buFont typeface="Arial"/>
              <a:buNone/>
            </a:pPr>
            <a:r>
              <a:rPr lang="en-US" sz="3000" b="1" i="0" u="none" strike="noStrike" cap="none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Overview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4"/>
          <p:cNvSpPr txBox="1"/>
          <p:nvPr/>
        </p:nvSpPr>
        <p:spPr>
          <a:xfrm>
            <a:off x="4965190" y="259835"/>
            <a:ext cx="5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4"/>
          <p:cNvSpPr txBox="1"/>
          <p:nvPr/>
        </p:nvSpPr>
        <p:spPr>
          <a:xfrm>
            <a:off x="5787514" y="1509567"/>
            <a:ext cx="523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750"/>
              <a:buFont typeface="Arial"/>
              <a:buNone/>
            </a:pPr>
            <a:r>
              <a:rPr lang="en-US" sz="3000" b="1" dirty="0">
                <a:solidFill>
                  <a:srgbClr val="333333"/>
                </a:solidFill>
              </a:rPr>
              <a:t>Geographical</a:t>
            </a:r>
            <a:r>
              <a:rPr lang="en-US" sz="3000" b="1" i="0" u="none" strike="noStrike" cap="non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000" b="1" dirty="0">
                <a:solidFill>
                  <a:srgbClr val="333333"/>
                </a:solidFill>
              </a:rPr>
              <a:t>A</a:t>
            </a:r>
            <a:r>
              <a:rPr lang="en-US" sz="3000" b="1" i="0" u="none" strike="noStrike" cap="none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nalysis</a:t>
            </a:r>
            <a:endParaRPr sz="3000" b="1" i="0" u="none" strike="noStrike" cap="none" dirty="0">
              <a:solidFill>
                <a:srgbClr val="3C3C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4"/>
          <p:cNvSpPr txBox="1"/>
          <p:nvPr/>
        </p:nvSpPr>
        <p:spPr>
          <a:xfrm>
            <a:off x="4965190" y="1356129"/>
            <a:ext cx="5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4"/>
          <p:cNvSpPr txBox="1"/>
          <p:nvPr/>
        </p:nvSpPr>
        <p:spPr>
          <a:xfrm>
            <a:off x="5787515" y="2693035"/>
            <a:ext cx="6081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Meteorological </a:t>
            </a:r>
            <a:r>
              <a:rPr lang="en-US" sz="3000" b="1">
                <a:solidFill>
                  <a:srgbClr val="3C3C3C"/>
                </a:solidFill>
              </a:rPr>
              <a:t>A</a:t>
            </a:r>
            <a:r>
              <a:rPr lang="en-US" sz="3000" b="1" i="0" u="none" strike="noStrike" cap="none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nalysis</a:t>
            </a:r>
            <a:endParaRPr sz="3000" b="1" i="0" u="none" strike="noStrike" cap="none">
              <a:solidFill>
                <a:srgbClr val="3C3C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4"/>
          <p:cNvSpPr txBox="1"/>
          <p:nvPr/>
        </p:nvSpPr>
        <p:spPr>
          <a:xfrm>
            <a:off x="4965190" y="2532698"/>
            <a:ext cx="5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4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4"/>
          <p:cNvSpPr/>
          <p:nvPr/>
        </p:nvSpPr>
        <p:spPr>
          <a:xfrm>
            <a:off x="4771515" y="3655137"/>
            <a:ext cx="892200" cy="112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22" y="0"/>
                </a:moveTo>
                <a:lnTo>
                  <a:pt x="108477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11522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4"/>
          <p:cNvSpPr/>
          <p:nvPr/>
        </p:nvSpPr>
        <p:spPr>
          <a:xfrm>
            <a:off x="4608002" y="3744037"/>
            <a:ext cx="7139700" cy="70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341" y="0"/>
                </a:moveTo>
                <a:lnTo>
                  <a:pt x="117219" y="0"/>
                </a:lnTo>
                <a:lnTo>
                  <a:pt x="120000" y="27420"/>
                </a:lnTo>
                <a:lnTo>
                  <a:pt x="120000" y="106968"/>
                </a:lnTo>
                <a:cubicBezTo>
                  <a:pt x="120000" y="114162"/>
                  <a:pt x="119391" y="120000"/>
                  <a:pt x="118658" y="120000"/>
                </a:cubicBezTo>
                <a:lnTo>
                  <a:pt x="1341" y="120000"/>
                </a:lnTo>
                <a:cubicBezTo>
                  <a:pt x="608" y="120000"/>
                  <a:pt x="0" y="114162"/>
                  <a:pt x="0" y="106968"/>
                </a:cubicBezTo>
                <a:lnTo>
                  <a:pt x="0" y="13031"/>
                </a:lnTo>
                <a:cubicBezTo>
                  <a:pt x="0" y="5837"/>
                  <a:pt x="608" y="0"/>
                  <a:pt x="1341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8A9A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4"/>
          <p:cNvSpPr txBox="1"/>
          <p:nvPr/>
        </p:nvSpPr>
        <p:spPr>
          <a:xfrm>
            <a:off x="4857240" y="3655137"/>
            <a:ext cx="720600" cy="738300"/>
          </a:xfrm>
          <a:prstGeom prst="rect">
            <a:avLst/>
          </a:prstGeom>
          <a:solidFill>
            <a:srgbClr val="009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4"/>
          <p:cNvSpPr/>
          <p:nvPr/>
        </p:nvSpPr>
        <p:spPr>
          <a:xfrm>
            <a:off x="4771515" y="4807827"/>
            <a:ext cx="892200" cy="112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22" y="0"/>
                </a:moveTo>
                <a:lnTo>
                  <a:pt x="108477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11522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4"/>
          <p:cNvSpPr/>
          <p:nvPr/>
        </p:nvSpPr>
        <p:spPr>
          <a:xfrm>
            <a:off x="4608002" y="4895140"/>
            <a:ext cx="7139700" cy="70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341" y="0"/>
                </a:moveTo>
                <a:lnTo>
                  <a:pt x="117219" y="0"/>
                </a:lnTo>
                <a:lnTo>
                  <a:pt x="120000" y="27420"/>
                </a:lnTo>
                <a:lnTo>
                  <a:pt x="120000" y="106968"/>
                </a:lnTo>
                <a:cubicBezTo>
                  <a:pt x="120000" y="114162"/>
                  <a:pt x="119391" y="120000"/>
                  <a:pt x="118658" y="120000"/>
                </a:cubicBezTo>
                <a:lnTo>
                  <a:pt x="1341" y="120000"/>
                </a:lnTo>
                <a:cubicBezTo>
                  <a:pt x="608" y="120000"/>
                  <a:pt x="0" y="114162"/>
                  <a:pt x="0" y="106968"/>
                </a:cubicBezTo>
                <a:lnTo>
                  <a:pt x="0" y="13031"/>
                </a:lnTo>
                <a:cubicBezTo>
                  <a:pt x="0" y="5837"/>
                  <a:pt x="608" y="0"/>
                  <a:pt x="1341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8A9A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4"/>
          <p:cNvSpPr txBox="1"/>
          <p:nvPr/>
        </p:nvSpPr>
        <p:spPr>
          <a:xfrm>
            <a:off x="4857240" y="4807827"/>
            <a:ext cx="720600" cy="738300"/>
          </a:xfrm>
          <a:prstGeom prst="rect">
            <a:avLst/>
          </a:prstGeom>
          <a:solidFill>
            <a:srgbClr val="009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4"/>
          <p:cNvSpPr txBox="1"/>
          <p:nvPr/>
        </p:nvSpPr>
        <p:spPr>
          <a:xfrm>
            <a:off x="5787514" y="3829211"/>
            <a:ext cx="523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750"/>
              <a:buFont typeface="Arial"/>
              <a:buNone/>
            </a:pPr>
            <a:r>
              <a:rPr lang="en-US" sz="3000" b="1" i="0" u="none" strike="noStrike" cap="none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Prediction </a:t>
            </a:r>
            <a:r>
              <a:rPr lang="en-US" sz="3000" b="1">
                <a:solidFill>
                  <a:srgbClr val="3C3C3C"/>
                </a:solidFill>
              </a:rPr>
              <a:t>Mo</a:t>
            </a:r>
            <a:r>
              <a:rPr lang="en-US" sz="3000" b="1" i="0" u="none" strike="noStrike" cap="none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del</a:t>
            </a:r>
            <a:endParaRPr sz="3000" b="1" i="0" u="none" strike="noStrike" cap="none">
              <a:solidFill>
                <a:srgbClr val="3C3C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4"/>
          <p:cNvSpPr txBox="1"/>
          <p:nvPr/>
        </p:nvSpPr>
        <p:spPr>
          <a:xfrm>
            <a:off x="4965190" y="3675773"/>
            <a:ext cx="5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4"/>
          <p:cNvSpPr txBox="1"/>
          <p:nvPr/>
        </p:nvSpPr>
        <p:spPr>
          <a:xfrm>
            <a:off x="5787515" y="4976102"/>
            <a:ext cx="6081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750"/>
              <a:buFont typeface="Arial"/>
              <a:buNone/>
            </a:pPr>
            <a:r>
              <a:rPr lang="en-US" sz="3000" b="1" i="0" u="none" strike="noStrike" cap="none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 sz="3000" b="1" i="0" u="none" strike="noStrike" cap="none">
              <a:solidFill>
                <a:srgbClr val="3C3C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4"/>
          <p:cNvSpPr txBox="1"/>
          <p:nvPr/>
        </p:nvSpPr>
        <p:spPr>
          <a:xfrm>
            <a:off x="4965190" y="4815765"/>
            <a:ext cx="5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4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24"/>
          <p:cNvPicPr preferRelativeResize="0"/>
          <p:nvPr/>
        </p:nvPicPr>
        <p:blipFill rotWithShape="1">
          <a:blip r:embed="rId3">
            <a:alphaModFix amt="79000"/>
          </a:blip>
          <a:srcRect r="68408"/>
          <a:stretch/>
        </p:blipFill>
        <p:spPr>
          <a:xfrm>
            <a:off x="0" y="-387050"/>
            <a:ext cx="4286250" cy="763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8"/>
          <p:cNvSpPr txBox="1">
            <a:spLocks noGrp="1"/>
          </p:cNvSpPr>
          <p:nvPr>
            <p:ph type="ctrTitle" idx="4294967295"/>
          </p:nvPr>
        </p:nvSpPr>
        <p:spPr>
          <a:xfrm>
            <a:off x="4527200" y="2414850"/>
            <a:ext cx="2955900" cy="7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250"/>
              <a:buFont typeface="Arial"/>
              <a:buNone/>
            </a:pPr>
            <a:r>
              <a:rPr lang="en-US" sz="4000" b="1" i="1">
                <a:solidFill>
                  <a:schemeClr val="accent6"/>
                </a:solidFill>
              </a:rPr>
              <a:t>Thank you!</a:t>
            </a:r>
            <a:endParaRPr sz="4000" b="1" i="1">
              <a:solidFill>
                <a:schemeClr val="accent6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250"/>
              <a:buFont typeface="Arial"/>
              <a:buNone/>
            </a:pPr>
            <a:endParaRPr sz="4000" b="1" i="1" u="none" strike="noStrike" cap="none">
              <a:solidFill>
                <a:schemeClr val="accent2"/>
              </a:solidFill>
            </a:endParaRPr>
          </a:p>
        </p:txBody>
      </p:sp>
      <p:pic>
        <p:nvPicPr>
          <p:cNvPr id="403" name="Google Shape;403;p48"/>
          <p:cNvPicPr preferRelativeResize="0"/>
          <p:nvPr/>
        </p:nvPicPr>
        <p:blipFill rotWithShape="1">
          <a:blip r:embed="rId3">
            <a:alphaModFix amt="35000"/>
          </a:blip>
          <a:srcRect t="-2180" b="2180"/>
          <a:stretch/>
        </p:blipFill>
        <p:spPr>
          <a:xfrm>
            <a:off x="0" y="-142912"/>
            <a:ext cx="12446126" cy="700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/>
          <p:nvPr/>
        </p:nvSpPr>
        <p:spPr>
          <a:xfrm>
            <a:off x="3309937" y="1395412"/>
            <a:ext cx="8886825" cy="1881186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0" y="120000"/>
                </a:lnTo>
                <a:lnTo>
                  <a:pt x="15997" y="0"/>
                </a:lnTo>
                <a:lnTo>
                  <a:pt x="120000" y="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0" y="4075112"/>
            <a:ext cx="5695950" cy="17129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9" y="0"/>
                </a:lnTo>
                <a:lnTo>
                  <a:pt x="97288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0" y="2052636"/>
            <a:ext cx="10733086" cy="2981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9015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11231561" y="1908175"/>
            <a:ext cx="557211" cy="9001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6662" y="45474"/>
                </a:moveTo>
                <a:lnTo>
                  <a:pt x="120000" y="60051"/>
                </a:lnTo>
                <a:lnTo>
                  <a:pt x="96662" y="74525"/>
                </a:lnTo>
                <a:lnTo>
                  <a:pt x="23337" y="120000"/>
                </a:lnTo>
                <a:lnTo>
                  <a:pt x="0" y="105526"/>
                </a:lnTo>
                <a:lnTo>
                  <a:pt x="73324" y="60051"/>
                </a:lnTo>
                <a:lnTo>
                  <a:pt x="0" y="14473"/>
                </a:lnTo>
                <a:lnTo>
                  <a:pt x="23337" y="0"/>
                </a:lnTo>
                <a:lnTo>
                  <a:pt x="96662" y="454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/>
          <p:nvPr/>
        </p:nvSpPr>
        <p:spPr>
          <a:xfrm>
            <a:off x="10591800" y="6049962"/>
            <a:ext cx="1604961" cy="808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38045" y="0"/>
                </a:lnTo>
                <a:lnTo>
                  <a:pt x="120000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5"/>
          <p:cNvSpPr/>
          <p:nvPr/>
        </p:nvSpPr>
        <p:spPr>
          <a:xfrm>
            <a:off x="10301286" y="6208712"/>
            <a:ext cx="1895474" cy="649286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25926" y="0"/>
                </a:lnTo>
                <a:lnTo>
                  <a:pt x="1200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5"/>
          <p:cNvSpPr txBox="1"/>
          <p:nvPr/>
        </p:nvSpPr>
        <p:spPr>
          <a:xfrm>
            <a:off x="2709861" y="3152775"/>
            <a:ext cx="3228975" cy="708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Overview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5"/>
          <p:cNvSpPr txBox="1"/>
          <p:nvPr/>
        </p:nvSpPr>
        <p:spPr>
          <a:xfrm>
            <a:off x="1346200" y="2463800"/>
            <a:ext cx="1276349" cy="2216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50"/>
              <a:buFont typeface="Arial"/>
              <a:buNone/>
            </a:pPr>
            <a:r>
              <a:rPr lang="en-US" sz="13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490537" y="3813175"/>
            <a:ext cx="842961" cy="52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Arial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5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 sz="35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Arial"/>
              <a:buNone/>
            </a:pPr>
            <a:endParaRPr sz="4000" b="1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456387" y="1737602"/>
            <a:ext cx="10717200" cy="21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●"/>
            </a:pPr>
            <a:r>
              <a:rPr lang="en-US" sz="2500" b="1" dirty="0"/>
              <a:t>C</a:t>
            </a:r>
            <a:r>
              <a:rPr lang="en-US" sz="2500" b="1" u="none" strike="noStrike" cap="none" dirty="0">
                <a:solidFill>
                  <a:srgbClr val="000000"/>
                </a:solidFill>
              </a:rPr>
              <a:t>atastrophic effects on hum</a:t>
            </a:r>
            <a:r>
              <a:rPr lang="en-US" sz="2500" b="1" dirty="0"/>
              <a:t>an and nature</a:t>
            </a:r>
            <a:endParaRPr sz="2500" b="1" u="none" strike="noStrike" cap="none" dirty="0">
              <a:solidFill>
                <a:srgbClr val="000000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1" dirty="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Over </a:t>
            </a:r>
            <a:r>
              <a:rPr lang="en-US" sz="2500" b="1" u="none" strike="noStrike" cap="none" dirty="0">
                <a:solidFill>
                  <a:schemeClr val="dk1"/>
                </a:solidFill>
              </a:rPr>
              <a:t>$2 billion</a:t>
            </a:r>
            <a:r>
              <a:rPr lang="en-US" sz="2500" b="1" u="none" strike="noStrike" cap="none" dirty="0">
                <a:solidFill>
                  <a:srgbClr val="000000"/>
                </a:solidFill>
              </a:rPr>
              <a:t> spent on fighting forest fires </a:t>
            </a:r>
            <a:r>
              <a:rPr lang="en-US" sz="2500" b="1" u="none" strike="noStrike" cap="none" dirty="0" err="1">
                <a:solidFill>
                  <a:srgbClr val="000000"/>
                </a:solidFill>
              </a:rPr>
              <a:t>Everyyear</a:t>
            </a:r>
            <a:endParaRPr sz="2500" b="1" dirty="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1" u="none" strike="noStrike" cap="none" dirty="0">
              <a:solidFill>
                <a:srgbClr val="000000"/>
              </a:solidFill>
            </a:endParaRP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●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Causes are hard to track and analyze</a:t>
            </a:r>
            <a:endParaRPr sz="2500" b="1" dirty="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u="none" strike="noStrike" cap="none"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500" u="none" strike="noStrike" cap="none" dirty="0">
              <a:solidFill>
                <a:srgbClr val="000000"/>
              </a:solidFill>
            </a:endParaRPr>
          </a:p>
        </p:txBody>
      </p:sp>
      <p:pic>
        <p:nvPicPr>
          <p:cNvPr id="150" name="Google Shape;150;p26" descr="Image result for california forest fire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60296" y="3644486"/>
            <a:ext cx="7276148" cy="2982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4660949" y="54883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7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endParaRPr sz="3500" b="1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7"/>
          <p:cNvSpPr txBox="1"/>
          <p:nvPr/>
        </p:nvSpPr>
        <p:spPr>
          <a:xfrm>
            <a:off x="0" y="3057619"/>
            <a:ext cx="11285700" cy="21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000" b="1" dirty="0">
                <a:latin typeface="+mj-lt"/>
              </a:rPr>
              <a:t>All data comes from 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+mj-lt"/>
              </a:rPr>
              <a:t>North African country</a:t>
            </a:r>
            <a:r>
              <a:rPr lang="en-US" sz="2000" b="1" dirty="0">
                <a:latin typeface="+mj-lt"/>
              </a:rPr>
              <a:t>,</a:t>
            </a:r>
            <a:endParaRPr sz="2000" b="1" dirty="0">
              <a:latin typeface="+mj-l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u="none" strike="noStrike" cap="none" dirty="0">
                <a:solidFill>
                  <a:srgbClr val="000000"/>
                </a:solidFill>
                <a:latin typeface="+mj-lt"/>
              </a:rPr>
              <a:t>recorded in the format of  </a:t>
            </a:r>
            <a:endParaRPr sz="2000" b="1" dirty="0">
              <a:latin typeface="+mj-l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+mj-lt"/>
              </a:rPr>
              <a:t>F</a:t>
            </a:r>
            <a:r>
              <a:rPr lang="en-US" sz="2000" b="1" u="none" strike="noStrike" cap="none" dirty="0">
                <a:solidFill>
                  <a:srgbClr val="000000"/>
                </a:solidFill>
                <a:latin typeface="+mj-lt"/>
              </a:rPr>
              <a:t>orest Fire Weather Index (FWI)</a:t>
            </a:r>
            <a:endParaRPr sz="2000" b="1" dirty="0">
              <a:latin typeface="+mj-l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1" u="none" strike="noStrike" cap="none" dirty="0">
              <a:solidFill>
                <a:srgbClr val="000000"/>
              </a:solidFill>
            </a:endParaRP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●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Each entry contains 13 attributes including </a:t>
            </a:r>
            <a:endParaRPr sz="2500" b="1" u="none" strike="noStrike" cap="none"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/>
              <a:t>     </a:t>
            </a:r>
            <a:r>
              <a:rPr lang="en-US" sz="2500" b="1" u="none" strike="noStrike" cap="none" dirty="0">
                <a:solidFill>
                  <a:srgbClr val="000000"/>
                </a:solidFill>
              </a:rPr>
              <a:t>time, location, natural as well as</a:t>
            </a:r>
            <a:endParaRPr sz="2500" b="1" u="none" strike="noStrike" cap="none" dirty="0">
              <a:solidFill>
                <a:srgbClr val="000000"/>
              </a:solidFill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arbitrary factors.</a:t>
            </a:r>
            <a:endParaRPr sz="2500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500" b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3500" y="1925525"/>
            <a:ext cx="5042401" cy="33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 descr="https://lh5.googleusercontent.com/dvCa7ufL1Hc233XMzEhatTUZJyMi7lLu7a2VLv-RkuruREaUM5dI43vxUlLYDi8swSgkvGf11KyyCxw76XF4kXkW8--1OncGNEZrcW_MWiDIK3NfuelWnnRW5GuzPrzTt5hV5q3APd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42350" y="960400"/>
            <a:ext cx="7652374" cy="563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8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8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8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Preliminary Model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Arial"/>
              <a:buNone/>
            </a:pPr>
            <a:endParaRPr sz="4000" b="1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8"/>
          <p:cNvSpPr/>
          <p:nvPr/>
        </p:nvSpPr>
        <p:spPr>
          <a:xfrm>
            <a:off x="3715650" y="2669375"/>
            <a:ext cx="4779300" cy="1101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8"/>
          <p:cNvSpPr txBox="1"/>
          <p:nvPr/>
        </p:nvSpPr>
        <p:spPr>
          <a:xfrm>
            <a:off x="8571150" y="2872300"/>
            <a:ext cx="14430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Moisture Content</a:t>
            </a:r>
            <a:endParaRPr sz="1800"/>
          </a:p>
        </p:txBody>
      </p:sp>
      <p:sp>
        <p:nvSpPr>
          <p:cNvPr id="172" name="Google Shape;172;p28"/>
          <p:cNvSpPr txBox="1"/>
          <p:nvPr/>
        </p:nvSpPr>
        <p:spPr>
          <a:xfrm>
            <a:off x="7645625" y="4278450"/>
            <a:ext cx="15813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Amount of fuel</a:t>
            </a:r>
            <a:endParaRPr sz="1800"/>
          </a:p>
        </p:txBody>
      </p:sp>
      <p:sp>
        <p:nvSpPr>
          <p:cNvPr id="173" name="Google Shape;173;p28"/>
          <p:cNvSpPr txBox="1"/>
          <p:nvPr/>
        </p:nvSpPr>
        <p:spPr>
          <a:xfrm>
            <a:off x="3512700" y="4192175"/>
            <a:ext cx="10128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Fire Velocity</a:t>
            </a:r>
            <a:endParaRPr sz="1800"/>
          </a:p>
        </p:txBody>
      </p:sp>
      <p:sp>
        <p:nvSpPr>
          <p:cNvPr id="174" name="Google Shape;174;p28"/>
          <p:cNvSpPr txBox="1"/>
          <p:nvPr/>
        </p:nvSpPr>
        <p:spPr>
          <a:xfrm>
            <a:off x="6954925" y="5741425"/>
            <a:ext cx="18018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Fire Intensity</a:t>
            </a:r>
            <a:endParaRPr sz="1800"/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/>
        </p:nvSpPr>
        <p:spPr>
          <a:xfrm>
            <a:off x="477837" y="163510"/>
            <a:ext cx="7261109" cy="728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Objectives and methodology</a:t>
            </a:r>
            <a:endParaRPr sz="3000" b="1" i="1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9"/>
          <p:cNvSpPr/>
          <p:nvPr/>
        </p:nvSpPr>
        <p:spPr>
          <a:xfrm>
            <a:off x="0" y="163511"/>
            <a:ext cx="477837" cy="5762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9"/>
          <p:cNvSpPr txBox="1"/>
          <p:nvPr/>
        </p:nvSpPr>
        <p:spPr>
          <a:xfrm>
            <a:off x="2365016" y="1463343"/>
            <a:ext cx="82503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Analyze correlations and </a:t>
            </a:r>
            <a:r>
              <a:rPr lang="en-US" sz="2600" b="1">
                <a:solidFill>
                  <a:schemeClr val="lt1"/>
                </a:solidFill>
              </a:rPr>
              <a:t>dominant </a:t>
            </a:r>
            <a:r>
              <a:rPr lang="en-US" sz="2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factors of forest fires </a:t>
            </a:r>
            <a:endParaRPr sz="1400" b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9"/>
          <p:cNvSpPr txBox="1"/>
          <p:nvPr/>
        </p:nvSpPr>
        <p:spPr>
          <a:xfrm>
            <a:off x="2353925" y="3767250"/>
            <a:ext cx="57507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>
                <a:solidFill>
                  <a:schemeClr val="lt1"/>
                </a:solidFill>
              </a:rPr>
              <a:t>Test findings with p</a:t>
            </a:r>
            <a:r>
              <a:rPr lang="en-US" sz="2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rediction</a:t>
            </a:r>
            <a:r>
              <a:rPr lang="en-US" sz="2600" b="1">
                <a:solidFill>
                  <a:schemeClr val="lt1"/>
                </a:solidFill>
              </a:rPr>
              <a:t> model</a:t>
            </a:r>
            <a:endParaRPr sz="2400" b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9"/>
          <p:cNvSpPr/>
          <p:nvPr/>
        </p:nvSpPr>
        <p:spPr>
          <a:xfrm>
            <a:off x="1612784" y="1461099"/>
            <a:ext cx="537000" cy="52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Arial"/>
              <a:buNone/>
            </a:pPr>
            <a:r>
              <a:rPr lang="en-US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9"/>
          <p:cNvSpPr/>
          <p:nvPr/>
        </p:nvSpPr>
        <p:spPr>
          <a:xfrm>
            <a:off x="1612772" y="3734249"/>
            <a:ext cx="514800" cy="534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Arial"/>
              <a:buNone/>
            </a:pPr>
            <a:r>
              <a:rPr lang="en-US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9"/>
          <p:cNvSpPr/>
          <p:nvPr/>
        </p:nvSpPr>
        <p:spPr>
          <a:xfrm>
            <a:off x="2365025" y="1875750"/>
            <a:ext cx="7145100" cy="16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i="0" u="none" strike="noStrike" cap="none" dirty="0">
              <a:solidFill>
                <a:srgbClr val="000000"/>
              </a:solidFill>
            </a:endParaRPr>
          </a:p>
          <a:p>
            <a:pPr marL="742950" marR="0" lvl="1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500"/>
              <a:buChar char="•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Cross analysis of fire incidents with sets of associated factor</a:t>
            </a:r>
            <a:r>
              <a:rPr lang="en-US" sz="2500" b="1" dirty="0"/>
              <a:t>s</a:t>
            </a:r>
            <a:endParaRPr sz="2500" b="1" dirty="0"/>
          </a:p>
          <a:p>
            <a:pPr marL="74295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•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Observ</a:t>
            </a:r>
            <a:r>
              <a:rPr lang="en-US" sz="2500" b="1" dirty="0"/>
              <a:t>ation of</a:t>
            </a:r>
            <a:r>
              <a:rPr lang="en-US" sz="2500" b="1" u="none" strike="noStrike" cap="none" dirty="0">
                <a:solidFill>
                  <a:srgbClr val="000000"/>
                </a:solidFill>
              </a:rPr>
              <a:t> fire trends in areas and time</a:t>
            </a:r>
            <a:endParaRPr sz="2500" b="1" dirty="0"/>
          </a:p>
        </p:txBody>
      </p:sp>
      <p:sp>
        <p:nvSpPr>
          <p:cNvPr id="186" name="Google Shape;186;p29"/>
          <p:cNvSpPr/>
          <p:nvPr/>
        </p:nvSpPr>
        <p:spPr>
          <a:xfrm>
            <a:off x="2206475" y="3741225"/>
            <a:ext cx="7761600" cy="12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500" b="1" i="1"/>
              <a:t>   </a:t>
            </a:r>
            <a:r>
              <a:rPr lang="en-US" sz="2500" b="1"/>
              <a:t>  </a:t>
            </a:r>
            <a:endParaRPr sz="2500" b="1"/>
          </a:p>
          <a:p>
            <a:pPr marL="914400" lvl="1" indent="-387350" algn="l" rtl="0">
              <a:spcBef>
                <a:spcPts val="480"/>
              </a:spcBef>
              <a:spcAft>
                <a:spcPts val="0"/>
              </a:spcAft>
              <a:buSzPts val="2500"/>
              <a:buChar char="•"/>
            </a:pPr>
            <a:r>
              <a:rPr lang="en-US" sz="2500" b="1"/>
              <a:t>Remove abnormal points and refine data</a:t>
            </a:r>
            <a:endParaRPr sz="2500" b="1"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 b="1"/>
              <a:t>Test prediction model with dominant factors</a:t>
            </a:r>
            <a:endParaRPr sz="2500" b="1"/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3309937" y="1395412"/>
            <a:ext cx="8886825" cy="1881186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0" y="120000"/>
                </a:lnTo>
                <a:lnTo>
                  <a:pt x="15997" y="0"/>
                </a:lnTo>
                <a:lnTo>
                  <a:pt x="120000" y="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0"/>
          <p:cNvSpPr/>
          <p:nvPr/>
        </p:nvSpPr>
        <p:spPr>
          <a:xfrm>
            <a:off x="0" y="4075112"/>
            <a:ext cx="5695950" cy="17129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9" y="0"/>
                </a:lnTo>
                <a:lnTo>
                  <a:pt x="97288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0"/>
          <p:cNvSpPr/>
          <p:nvPr/>
        </p:nvSpPr>
        <p:spPr>
          <a:xfrm>
            <a:off x="0" y="2052636"/>
            <a:ext cx="10733086" cy="2981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9015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0"/>
          <p:cNvSpPr/>
          <p:nvPr/>
        </p:nvSpPr>
        <p:spPr>
          <a:xfrm>
            <a:off x="11231561" y="1908175"/>
            <a:ext cx="557211" cy="9001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6662" y="45474"/>
                </a:moveTo>
                <a:lnTo>
                  <a:pt x="120000" y="60051"/>
                </a:lnTo>
                <a:lnTo>
                  <a:pt x="96662" y="74525"/>
                </a:lnTo>
                <a:lnTo>
                  <a:pt x="23337" y="120000"/>
                </a:lnTo>
                <a:lnTo>
                  <a:pt x="0" y="105526"/>
                </a:lnTo>
                <a:lnTo>
                  <a:pt x="73324" y="60051"/>
                </a:lnTo>
                <a:lnTo>
                  <a:pt x="0" y="14473"/>
                </a:lnTo>
                <a:lnTo>
                  <a:pt x="23337" y="0"/>
                </a:lnTo>
                <a:lnTo>
                  <a:pt x="96662" y="454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0"/>
          <p:cNvSpPr/>
          <p:nvPr/>
        </p:nvSpPr>
        <p:spPr>
          <a:xfrm>
            <a:off x="10591800" y="6049962"/>
            <a:ext cx="1604961" cy="808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38045" y="0"/>
                </a:lnTo>
                <a:lnTo>
                  <a:pt x="120000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0"/>
          <p:cNvSpPr/>
          <p:nvPr/>
        </p:nvSpPr>
        <p:spPr>
          <a:xfrm>
            <a:off x="10301286" y="6208712"/>
            <a:ext cx="1895474" cy="649286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25926" y="0"/>
                </a:lnTo>
                <a:lnTo>
                  <a:pt x="1200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0"/>
          <p:cNvSpPr txBox="1"/>
          <p:nvPr/>
        </p:nvSpPr>
        <p:spPr>
          <a:xfrm>
            <a:off x="2402493" y="3225798"/>
            <a:ext cx="8502213" cy="708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000" b="1">
                <a:solidFill>
                  <a:srgbClr val="FFFFFF"/>
                </a:solidFill>
              </a:rPr>
              <a:t>Geographical </a:t>
            </a: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endParaRPr sz="4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0"/>
          <p:cNvSpPr txBox="1"/>
          <p:nvPr/>
        </p:nvSpPr>
        <p:spPr>
          <a:xfrm>
            <a:off x="1229821" y="2435223"/>
            <a:ext cx="1276349" cy="2216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50"/>
              <a:buFont typeface="Arial"/>
              <a:buNone/>
            </a:pPr>
            <a:r>
              <a:rPr lang="en-US" sz="13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0"/>
          <p:cNvSpPr txBox="1"/>
          <p:nvPr/>
        </p:nvSpPr>
        <p:spPr>
          <a:xfrm>
            <a:off x="490537" y="3813175"/>
            <a:ext cx="842961" cy="52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Arial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1" descr="The map of the Montesinho natural park 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88025" y="1463700"/>
            <a:ext cx="8208725" cy="48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1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Geographical A</a:t>
            </a: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nalysis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1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1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31" descr="https://lh5.googleusercontent.com/5HXWGrl0QFyWWtP7qxN8aDyBKm3xCohl5agHIxeAoy8qDQngTc9rik5zlOKatWb1z19CWQaFuueqTv52hI_su0etJ9XJ03mVA6zjfi4JGsJ03T_vjHfL_R5arCR4tqHm4rnETcxk9zY"/>
          <p:cNvPicPr preferRelativeResize="0"/>
          <p:nvPr/>
        </p:nvPicPr>
        <p:blipFill rotWithShape="1">
          <a:blip r:embed="rId4">
            <a:alphaModFix amt="60000"/>
          </a:blip>
          <a:srcRect t="7019" r="2458"/>
          <a:stretch/>
        </p:blipFill>
        <p:spPr>
          <a:xfrm>
            <a:off x="61250" y="1279550"/>
            <a:ext cx="12135500" cy="5205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/>
          <p:nvPr/>
        </p:nvSpPr>
        <p:spPr>
          <a:xfrm>
            <a:off x="2279591" y="669948"/>
            <a:ext cx="6878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none" strike="noStrike" cap="none">
                <a:solidFill>
                  <a:srgbClr val="000000"/>
                </a:solidFill>
              </a:rPr>
              <a:t>Fire intensity: area burnt of the forest</a:t>
            </a:r>
            <a:endParaRPr sz="2800" u="none" strike="noStrike" cap="none">
              <a:solidFill>
                <a:srgbClr val="000000"/>
              </a:solidFill>
            </a:endParaRPr>
          </a:p>
        </p:txBody>
      </p:sp>
      <p:pic>
        <p:nvPicPr>
          <p:cNvPr id="211" name="Google Shape;211;p31" descr="https://lh4.googleusercontent.com/obYv3Cg39qzYdhfbEKDgqLDJDQmpJILWY85TyM1atUnZyq9m73UCEMmL_U2Fzf5YFWIS7W9StB7C5CxCBUQgJnmkTN5fTC1yaVO6InbykPnp36tGZPNhfuSXeEL6CdV1DCUKmQuc1XU"/>
          <p:cNvPicPr preferRelativeResize="0"/>
          <p:nvPr/>
        </p:nvPicPr>
        <p:blipFill rotWithShape="1">
          <a:blip r:embed="rId5">
            <a:alphaModFix amt="60000"/>
          </a:blip>
          <a:srcRect/>
          <a:stretch/>
        </p:blipFill>
        <p:spPr>
          <a:xfrm>
            <a:off x="99125" y="898550"/>
            <a:ext cx="12120552" cy="551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/>
          <p:cNvSpPr txBox="1"/>
          <p:nvPr/>
        </p:nvSpPr>
        <p:spPr>
          <a:xfrm>
            <a:off x="2203400" y="-581575"/>
            <a:ext cx="79239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Temperature in summer months</a:t>
            </a:r>
            <a:endParaRPr sz="2800"/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_默认设计模板">
  <a:themeElements>
    <a:clrScheme name="">
      <a:dk1>
        <a:srgbClr val="006794"/>
      </a:dk1>
      <a:lt1>
        <a:srgbClr val="0098A8"/>
      </a:lt1>
      <a:dk2>
        <a:srgbClr val="F0AD1E"/>
      </a:dk2>
      <a:lt2>
        <a:srgbClr val="D44318"/>
      </a:lt2>
      <a:accent1>
        <a:srgbClr val="777777"/>
      </a:accent1>
      <a:accent2>
        <a:srgbClr val="292929"/>
      </a:accent2>
      <a:accent3>
        <a:srgbClr val="AACAD1"/>
      </a:accent3>
      <a:accent4>
        <a:srgbClr val="00577E"/>
      </a:accent4>
      <a:accent5>
        <a:srgbClr val="BDBDBD"/>
      </a:accent5>
      <a:accent6>
        <a:srgbClr val="242424"/>
      </a:accent6>
      <a:hlink>
        <a:srgbClr val="292929"/>
      </a:hlink>
      <a:folHlink>
        <a:srgbClr val="F0AD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默认设计模板">
  <a:themeElements>
    <a:clrScheme name="">
      <a:dk1>
        <a:srgbClr val="006794"/>
      </a:dk1>
      <a:lt1>
        <a:srgbClr val="0098A8"/>
      </a:lt1>
      <a:dk2>
        <a:srgbClr val="F0AD1E"/>
      </a:dk2>
      <a:lt2>
        <a:srgbClr val="D44318"/>
      </a:lt2>
      <a:accent1>
        <a:srgbClr val="777777"/>
      </a:accent1>
      <a:accent2>
        <a:srgbClr val="292929"/>
      </a:accent2>
      <a:accent3>
        <a:srgbClr val="AACAD1"/>
      </a:accent3>
      <a:accent4>
        <a:srgbClr val="00577E"/>
      </a:accent4>
      <a:accent5>
        <a:srgbClr val="BDBDBD"/>
      </a:accent5>
      <a:accent6>
        <a:srgbClr val="242424"/>
      </a:accent6>
      <a:hlink>
        <a:srgbClr val="292929"/>
      </a:hlink>
      <a:folHlink>
        <a:srgbClr val="F0AD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493</Words>
  <Application>Microsoft Office PowerPoint</Application>
  <PresentationFormat>Custom</PresentationFormat>
  <Paragraphs>119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3_默认设计模板</vt:lpstr>
      <vt:lpstr>5_默认设计模板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khubim chhetri</dc:creator>
  <cp:lastModifiedBy>khubim chhetri</cp:lastModifiedBy>
  <cp:revision>3</cp:revision>
  <dcterms:modified xsi:type="dcterms:W3CDTF">2022-08-28T14:42:17Z</dcterms:modified>
</cp:coreProperties>
</file>